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67" r:id="rId2"/>
    <p:sldId id="268" r:id="rId3"/>
    <p:sldId id="262" r:id="rId4"/>
    <p:sldId id="263" r:id="rId5"/>
    <p:sldId id="266" r:id="rId6"/>
    <p:sldId id="264" r:id="rId7"/>
    <p:sldId id="271" r:id="rId8"/>
    <p:sldId id="272" r:id="rId9"/>
    <p:sldId id="270" r:id="rId10"/>
    <p:sldId id="269" r:id="rId11"/>
    <p:sldId id="265" r:id="rId12"/>
  </p:sldIdLst>
  <p:sldSz cx="9144000" cy="6858000" type="screen4x3"/>
  <p:notesSz cx="6858000" cy="9144000"/>
  <p:custDataLst>
    <p:tags r:id="rId14"/>
  </p:custDataLst>
  <p:defaultTextStyle>
    <a:defPPr>
      <a:defRPr lang="en-US"/>
    </a:defPPr>
    <a:lvl1pPr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1pPr>
    <a:lvl2pPr marL="4572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2pPr>
    <a:lvl3pPr marL="9144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3pPr>
    <a:lvl4pPr marL="13716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4pPr>
    <a:lvl5pPr marL="18288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5pPr>
    <a:lvl6pPr marL="22860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6pPr>
    <a:lvl7pPr marL="27432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7pPr>
    <a:lvl8pPr marL="32004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8pPr>
    <a:lvl9pPr marL="36576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776" autoAdjust="0"/>
  </p:normalViewPr>
  <p:slideViewPr>
    <p:cSldViewPr>
      <p:cViewPr varScale="1">
        <p:scale>
          <a:sx n="31" d="100"/>
          <a:sy n="31" d="100"/>
        </p:scale>
        <p:origin x="-103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noTextEdit="1"/>
          </p:cNvSpPr>
          <p:nvPr>
            <p:ph type="sldImg"/>
          </p:nvPr>
        </p:nvSpPr>
        <p:spPr>
          <a:solidFill>
            <a:srgbClr val="FFFFFF"/>
          </a:solidFill>
          <a:ln/>
        </p:spPr>
      </p:sp>
      <p:sp>
        <p:nvSpPr>
          <p:cNvPr id="14339" name="Rectangle 2"/>
          <p:cNvSpPr>
            <a:spLocks noChangeArrowheads="1"/>
          </p:cNvSpPr>
          <p:nvPr>
            <p:ph type="body" idx="1"/>
          </p:nvPr>
        </p:nvSpPr>
        <p:spPr>
          <a:noFill/>
          <a:ln/>
        </p:spPr>
        <p:txBody>
          <a:bodyPr/>
          <a:lstStyle/>
          <a:p>
            <a:pPr marL="39688" eaLnBrk="1" hangingPunct="1"/>
            <a:r>
              <a:rPr lang="en-US" smtClean="0">
                <a:solidFill>
                  <a:srgbClr val="000000"/>
                </a:solidFill>
                <a:latin typeface="Calibri" pitchFamily="34" charset="0"/>
                <a:ea typeface="ＭＳ Ｐゴシック" charset="-128"/>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r>
              <a:rPr lang="en-CA" smtClean="0">
                <a:latin typeface="Arial" pitchFamily="34" charset="0"/>
                <a:ea typeface="ＭＳ Ｐゴシック" charset="-128"/>
              </a:rPr>
              <a:t>Explain to participants that they will have 15 minutes per centre – at the first centre they visit, they will pick up a Participant Worksheet that they will take with them to each centre and add to it as they go.  Explain that there is a task sheet at each centre that will guide them through the resource.  Encourage them to make use of the manipulative kits as they move through each centre.  Explain that if they start at Centre One A they will move to Centre Two A and then to Centre Three A.  Indicate to the participants that the prompts on the task cards are suggestions for discussion and they are welcome  to use them to guide their thinking.  </a:t>
            </a:r>
            <a:endParaRPr lang="en-US" smtClean="0">
              <a:latin typeface="Arial" pitchFamily="34" charset="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CA" smtClean="0">
                <a:latin typeface="Arial" pitchFamily="34" charset="0"/>
                <a:ea typeface="ＭＳ Ｐゴシック" charset="-128"/>
              </a:rPr>
              <a:t>Participants will return to their own tables and share their Participant worksheets with their original table group.  Participants should look for similarities and differences in their responses to the question prompts</a:t>
            </a:r>
            <a:endParaRPr lang="en-US" smtClean="0">
              <a:latin typeface="Arial" pitchFamily="34" charset="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r>
              <a:rPr lang="en-CA" smtClean="0">
                <a:latin typeface="Arial" pitchFamily="34" charset="0"/>
                <a:ea typeface="ＭＳ Ｐゴシック" charset="-128"/>
              </a:rPr>
              <a:t>Post the questions and ask if there are groups that would like to respond to either of these questions.</a:t>
            </a:r>
            <a:endParaRPr lang="en-US" smtClean="0">
              <a:latin typeface="Arial" pitchFamily="34"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r>
              <a:rPr lang="en-CA" smtClean="0">
                <a:latin typeface="Arial" pitchFamily="34" charset="0"/>
                <a:ea typeface="ＭＳ Ｐゴシック" charset="-128"/>
              </a:rPr>
              <a:t>Add to lesson 4  patterning and algebra</a:t>
            </a:r>
            <a:endParaRPr lang="en-US" smtClean="0">
              <a:latin typeface="Arial" pitchFamily="34"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r>
              <a:rPr lang="en-CA" smtClean="0">
                <a:latin typeface="Arial" pitchFamily="34" charset="0"/>
                <a:ea typeface="ＭＳ Ｐゴシック" charset="-128"/>
              </a:rPr>
              <a:t>Whole group discussion - </a:t>
            </a:r>
            <a:endParaRPr lang="en-US" smtClean="0">
              <a:latin typeface="Arial" pitchFamily="34" charset="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r>
              <a:rPr lang="en-CA" smtClean="0">
                <a:latin typeface="Arial" pitchFamily="34" charset="0"/>
                <a:ea typeface="ＭＳ Ｐゴシック" charset="-128"/>
              </a:rPr>
              <a:t>Post the questions and ask if there are groups that would like to respond to either of these questions.</a:t>
            </a:r>
            <a:endParaRPr lang="en-US" smtClean="0">
              <a:latin typeface="Arial" pitchFamily="34" charset="0"/>
              <a:ea typeface="ＭＳ Ｐゴシック" charset="-128"/>
            </a:endParaRPr>
          </a:p>
          <a:p>
            <a:endParaRPr lang="en-US" smtClean="0">
              <a:latin typeface="Arial" pitchFamily="34"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E066EACB-ECF4-4FA0-9528-264CEDAB6CA0}"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E6862C84-AADF-4091-821D-9FD2812A56D0}"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CDD2E2E-19D0-4203-87B6-461ECB5797B7}"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F068E14-270F-473E-9289-148860C253F4}"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2EBE8121-CCE0-46AB-B745-18E658A0F2C8}"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07C40517-77A6-437F-A32B-1555FE3166B1}"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93D96060-6F52-4BEF-BCF8-4E29F531AC4B}"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DBEC92E-3C16-49BC-BEF0-0F13BF92CB71}"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45741B1C-0CFF-4077-9950-070E21F4957A}"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1C18EB2A-FD02-4806-B800-6260ADD6D755}"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244368FE-CB30-4156-89AE-9BB52A4D23AA}"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cs typeface="Arial" pitchFamily="34" charset="0"/>
              </a:defRPr>
            </a:lvl1pPr>
          </a:lstStyle>
          <a:p>
            <a:pPr>
              <a:defRPr/>
            </a:pPr>
            <a:fld id="{F8101344-B1FF-4471-A953-532ED56612E6}" type="slidenum">
              <a:rPr lang="en-US"/>
              <a:pPr>
                <a:defRPr/>
              </a:pPr>
              <a:t>‹#›</a:t>
            </a:fld>
            <a:endParaRPr lang="en-US"/>
          </a:p>
        </p:txBody>
      </p:sp>
      <p:pic>
        <p:nvPicPr>
          <p:cNvPr id="1030"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pPr>
              <a:defRPr/>
            </a:pPr>
            <a:endParaRPr lang="en-US"/>
          </a:p>
        </p:txBody>
      </p:sp>
      <p:pic>
        <p:nvPicPr>
          <p:cNvPr id="2051" name="Picture 2"/>
          <p:cNvPicPr>
            <a:picLocks noChangeArrowheads="1"/>
          </p:cNvPicPr>
          <p:nvPr/>
        </p:nvPicPr>
        <p:blipFill>
          <a:blip r:embed="rId3" cstate="print"/>
          <a:srcRect/>
          <a:stretch>
            <a:fillRect/>
          </a:stretch>
        </p:blipFill>
        <p:spPr bwMode="auto">
          <a:xfrm>
            <a:off x="0" y="5356225"/>
            <a:ext cx="9144000" cy="1517650"/>
          </a:xfrm>
          <a:prstGeom prst="rect">
            <a:avLst/>
          </a:prstGeom>
          <a:noFill/>
          <a:ln w="9525">
            <a:noFill/>
            <a:miter lim="800000"/>
            <a:headEnd/>
            <a:tailEnd/>
          </a:ln>
        </p:spPr>
      </p:pic>
      <p:pic>
        <p:nvPicPr>
          <p:cNvPr id="2052" name="Picture 3"/>
          <p:cNvPicPr>
            <a:picLocks noChangeArrowheads="1"/>
          </p:cNvPicPr>
          <p:nvPr/>
        </p:nvPicPr>
        <p:blipFill>
          <a:blip r:embed="rId4" cstate="print"/>
          <a:srcRect/>
          <a:stretch>
            <a:fillRect/>
          </a:stretch>
        </p:blipFill>
        <p:spPr bwMode="auto">
          <a:xfrm>
            <a:off x="325438" y="269875"/>
            <a:ext cx="2654300" cy="730250"/>
          </a:xfrm>
          <a:prstGeom prst="rect">
            <a:avLst/>
          </a:prstGeom>
          <a:noFill/>
          <a:ln w="9525">
            <a:noFill/>
            <a:miter lim="800000"/>
            <a:headEnd/>
            <a:tailEnd/>
          </a:ln>
        </p:spPr>
      </p:pic>
      <p:sp>
        <p:nvSpPr>
          <p:cNvPr id="2053"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C3CF14C5-4A7C-4A38-A2EB-35D769D2630C}" type="slidenum">
              <a:rPr lang="en-US" sz="1400">
                <a:solidFill>
                  <a:schemeClr val="tx1"/>
                </a:solidFill>
                <a:cs typeface="Arial" pitchFamily="34" charset="0"/>
              </a:rPr>
              <a:pPr algn="ctr"/>
              <a:t>1</a:t>
            </a:fld>
            <a:endParaRPr lang="en-US" sz="1400">
              <a:solidFill>
                <a:schemeClr val="tx1"/>
              </a:solidFill>
              <a:cs typeface="Arial" pitchFamily="34" charset="0"/>
            </a:endParaRPr>
          </a:p>
        </p:txBody>
      </p:sp>
      <p:sp>
        <p:nvSpPr>
          <p:cNvPr id="2054"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smtClean="0">
                <a:solidFill>
                  <a:srgbClr val="2490D8"/>
                </a:solidFill>
                <a:latin typeface="Tahoma" pitchFamily="34" charset="0"/>
                <a:cs typeface="Tahoma" pitchFamily="34" charset="0"/>
                <a:sym typeface="Tahoma" pitchFamily="34" charset="0"/>
              </a:rPr>
              <a:t>Math CAMPPP 2011</a:t>
            </a:r>
            <a:endParaRPr lang="en-US" sz="4800" smtClean="0">
              <a:solidFill>
                <a:srgbClr val="2490D8"/>
              </a:solidFill>
              <a:latin typeface="Tahoma" pitchFamily="34" charset="0"/>
              <a:sym typeface="Tahoma" pitchFamily="34" charset="0"/>
            </a:endParaRPr>
          </a:p>
        </p:txBody>
      </p:sp>
      <p:pic>
        <p:nvPicPr>
          <p:cNvPr id="2055" name="Picture 2" descr="C:\Documents and Settings\d.wines\Desktop\Beach Images\Beach &amp; Water (A - B)\Beach Chair 05.wmf"/>
          <p:cNvPicPr>
            <a:picLocks noChangeAspect="1" noChangeArrowheads="1"/>
          </p:cNvPicPr>
          <p:nvPr/>
        </p:nvPicPr>
        <p:blipFill>
          <a:blip r:embed="rId5" cstate="print"/>
          <a:srcRect/>
          <a:stretch>
            <a:fillRect/>
          </a:stretch>
        </p:blipFill>
        <p:spPr bwMode="auto">
          <a:xfrm>
            <a:off x="7315200" y="304800"/>
            <a:ext cx="1582738" cy="1981200"/>
          </a:xfrm>
          <a:prstGeom prst="rect">
            <a:avLst/>
          </a:prstGeom>
          <a:noFill/>
          <a:ln w="9525">
            <a:noFill/>
            <a:miter lim="800000"/>
            <a:headEnd/>
            <a:tailEnd/>
          </a:ln>
        </p:spPr>
      </p:pic>
      <p:pic>
        <p:nvPicPr>
          <p:cNvPr id="2056" name="Picture 6" descr="C:\Documents and Settings\d.wines\Desktop\Beach Images\Beach &amp; Water (A - B)\Boy on Beach 14.wmf"/>
          <p:cNvPicPr>
            <a:picLocks noGrp="1" noChangeAspect="1" noChangeArrowheads="1"/>
          </p:cNvPicPr>
          <p:nvPr>
            <p:ph idx="1"/>
          </p:nvPr>
        </p:nvPicPr>
        <p:blipFill>
          <a:blip r:embed="rId6" cstate="print"/>
          <a:srcRect/>
          <a:stretch>
            <a:fillRect/>
          </a:stretch>
        </p:blipFill>
        <p:spPr>
          <a:xfrm>
            <a:off x="381000" y="4191000"/>
            <a:ext cx="2044700" cy="1905000"/>
          </a:xfrm>
          <a:noFill/>
        </p:spPr>
      </p:pic>
      <p:pic>
        <p:nvPicPr>
          <p:cNvPr id="2057" name="Picture 7" descr="C:\Documents and Settings\d.wines\Desktop\Beach Images\Beach &amp; Water (A - B)\Buried in Sand 5.wmf"/>
          <p:cNvPicPr>
            <a:picLocks noChangeAspect="1" noChangeArrowheads="1"/>
          </p:cNvPicPr>
          <p:nvPr/>
        </p:nvPicPr>
        <p:blipFill>
          <a:blip r:embed="rId7" cstate="print"/>
          <a:srcRect/>
          <a:stretch>
            <a:fillRect/>
          </a:stretch>
        </p:blipFill>
        <p:spPr bwMode="auto">
          <a:xfrm>
            <a:off x="6324600" y="3505200"/>
            <a:ext cx="2641600" cy="28987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What did we learn?</a:t>
            </a:r>
          </a:p>
        </p:txBody>
      </p:sp>
      <p:sp>
        <p:nvSpPr>
          <p:cNvPr id="11267" name="Content Placeholder 5"/>
          <p:cNvSpPr>
            <a:spLocks noGrp="1"/>
          </p:cNvSpPr>
          <p:nvPr>
            <p:ph idx="1"/>
          </p:nvPr>
        </p:nvSpPr>
        <p:spPr/>
        <p:txBody>
          <a:bodyPr/>
          <a:lstStyle/>
          <a:p>
            <a:pPr>
              <a:buFont typeface="Arial" pitchFamily="34" charset="0"/>
              <a:buNone/>
            </a:pPr>
            <a:r>
              <a:rPr lang="en-US" smtClean="0"/>
              <a:t>…about the mathematics?</a:t>
            </a:r>
          </a:p>
          <a:p>
            <a:pPr>
              <a:buFont typeface="Arial" pitchFamily="34" charset="0"/>
              <a:buNone/>
            </a:pPr>
            <a:endParaRPr lang="en-US" smtClean="0"/>
          </a:p>
          <a:p>
            <a:pPr>
              <a:buFont typeface="Arial" pitchFamily="34" charset="0"/>
              <a:buNone/>
            </a:pPr>
            <a:r>
              <a:rPr lang="en-US" smtClean="0"/>
              <a:t>…about teaching mathematics?</a:t>
            </a:r>
          </a:p>
        </p:txBody>
      </p:sp>
      <p:sp>
        <p:nvSpPr>
          <p:cNvPr id="11268" name="Slide Number Placeholder 3"/>
          <p:cNvSpPr>
            <a:spLocks noGrp="1"/>
          </p:cNvSpPr>
          <p:nvPr>
            <p:ph type="sldNum" sz="quarter" idx="10"/>
          </p:nvPr>
        </p:nvSpPr>
        <p:spPr>
          <a:noFill/>
        </p:spPr>
        <p:txBody>
          <a:bodyPr/>
          <a:lstStyle/>
          <a:p>
            <a:fld id="{B79A1033-2A5E-4CDF-A346-08D2A767AA9D}" type="slidenum">
              <a:rPr lang="en-US" smtClean="0"/>
              <a:pPr/>
              <a:t>10</a:t>
            </a:fld>
            <a:endParaRPr lang="en-US" smtClean="0"/>
          </a:p>
        </p:txBody>
      </p:sp>
      <p:pic>
        <p:nvPicPr>
          <p:cNvPr id="11269"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endParaRPr lang="en-US" smtClean="0"/>
          </a:p>
        </p:txBody>
      </p:sp>
      <p:sp>
        <p:nvSpPr>
          <p:cNvPr id="12291" name="Content Placeholder 2"/>
          <p:cNvSpPr>
            <a:spLocks noGrp="1"/>
          </p:cNvSpPr>
          <p:nvPr>
            <p:ph idx="1"/>
          </p:nvPr>
        </p:nvSpPr>
        <p:spPr/>
        <p:txBody>
          <a:bodyPr/>
          <a:lstStyle/>
          <a:p>
            <a:r>
              <a:rPr lang="en-CA" smtClean="0"/>
              <a:t>How does a consideration of the ‘Big Ideas’ assist in instructional decisions particularly for students who struggle in mathematics?</a:t>
            </a:r>
            <a:endParaRPr lang="en-US" b="1" u="sng" smtClean="0"/>
          </a:p>
          <a:p>
            <a:r>
              <a:rPr lang="en-CA" smtClean="0"/>
              <a:t>What are the implications for the construction of accommodations and modifications for Individual Education Plans?</a:t>
            </a:r>
            <a:endParaRPr lang="en-US" smtClean="0"/>
          </a:p>
        </p:txBody>
      </p:sp>
      <p:sp>
        <p:nvSpPr>
          <p:cNvPr id="12292" name="Slide Number Placeholder 3"/>
          <p:cNvSpPr>
            <a:spLocks noGrp="1"/>
          </p:cNvSpPr>
          <p:nvPr>
            <p:ph type="sldNum" sz="quarter" idx="10"/>
          </p:nvPr>
        </p:nvSpPr>
        <p:spPr>
          <a:noFill/>
        </p:spPr>
        <p:txBody>
          <a:bodyPr/>
          <a:lstStyle/>
          <a:p>
            <a:fld id="{0107C58F-3598-41BC-B67A-63E937B259CF}" type="slidenum">
              <a:rPr lang="en-US" smtClean="0"/>
              <a:pPr/>
              <a:t>11</a:t>
            </a:fld>
            <a:endParaRPr lang="en-US" smtClean="0"/>
          </a:p>
        </p:txBody>
      </p:sp>
      <p:pic>
        <p:nvPicPr>
          <p:cNvPr id="12293"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Patterning and Algebra</a:t>
            </a:r>
            <a:br>
              <a:rPr lang="en-US" smtClean="0"/>
            </a:br>
            <a:r>
              <a:rPr lang="en-US" smtClean="0"/>
              <a:t>Breakout 4</a:t>
            </a:r>
          </a:p>
        </p:txBody>
      </p:sp>
      <p:sp>
        <p:nvSpPr>
          <p:cNvPr id="3075" name="Slide Number Placeholder 3"/>
          <p:cNvSpPr>
            <a:spLocks noGrp="1"/>
          </p:cNvSpPr>
          <p:nvPr>
            <p:ph type="sldNum" sz="quarter" idx="10"/>
          </p:nvPr>
        </p:nvSpPr>
        <p:spPr>
          <a:noFill/>
        </p:spPr>
        <p:txBody>
          <a:bodyPr/>
          <a:lstStyle/>
          <a:p>
            <a:fld id="{2C667973-C8C6-4392-BF3B-91DC6AC10D94}" type="slidenum">
              <a:rPr lang="en-US" smtClean="0"/>
              <a:pPr/>
              <a:t>2</a:t>
            </a:fld>
            <a:endParaRPr lang="en-US" smtClean="0"/>
          </a:p>
        </p:txBody>
      </p:sp>
      <p:pic>
        <p:nvPicPr>
          <p:cNvPr id="3076" name="Picture 2" descr="C:\Documents and Settings\d.wines\Desktop\Beach Images\Beach &amp; Water (A - B)\Beach 1.wmf"/>
          <p:cNvPicPr>
            <a:picLocks noChangeAspect="1" noChangeArrowheads="1"/>
          </p:cNvPicPr>
          <p:nvPr/>
        </p:nvPicPr>
        <p:blipFill>
          <a:blip r:embed="rId2" cstate="print"/>
          <a:srcRect/>
          <a:stretch>
            <a:fillRect/>
          </a:stretch>
        </p:blipFill>
        <p:spPr bwMode="auto">
          <a:xfrm>
            <a:off x="2438400" y="990600"/>
            <a:ext cx="4672013" cy="4394200"/>
          </a:xfrm>
          <a:prstGeom prst="rect">
            <a:avLst/>
          </a:prstGeom>
          <a:noFill/>
          <a:ln w="9525">
            <a:noFill/>
            <a:miter lim="800000"/>
            <a:headEnd/>
            <a:tailEnd/>
          </a:ln>
        </p:spPr>
      </p:pic>
      <p:sp>
        <p:nvSpPr>
          <p:cNvPr id="3077" name="Content Placeholder 6"/>
          <p:cNvSpPr>
            <a:spLocks noGrp="1"/>
          </p:cNvSpPr>
          <p:nvPr>
            <p:ph idx="1"/>
          </p:nvPr>
        </p:nvSpPr>
        <p:spPr/>
        <p:txBody>
          <a:bodyPr/>
          <a:lstStyle/>
          <a:p>
            <a:endParaRPr lang="en-US" smtClean="0"/>
          </a:p>
        </p:txBody>
      </p:sp>
      <p:pic>
        <p:nvPicPr>
          <p:cNvPr id="3078"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title"/>
          </p:nvPr>
        </p:nvSpPr>
        <p:spPr/>
        <p:txBody>
          <a:bodyPr rIns="132080"/>
          <a:lstStyle/>
          <a:p>
            <a:pPr indent="0" eaLnBrk="1" hangingPunct="1"/>
            <a:r>
              <a:rPr lang="en-CA" smtClean="0"/>
              <a:t>Standing Conversations</a:t>
            </a:r>
            <a:endParaRPr lang="en-US" smtClean="0"/>
          </a:p>
        </p:txBody>
      </p:sp>
      <p:sp>
        <p:nvSpPr>
          <p:cNvPr id="4099" name="Slide Number Placeholder 3"/>
          <p:cNvSpPr>
            <a:spLocks noGrp="1"/>
          </p:cNvSpPr>
          <p:nvPr>
            <p:ph type="sldNum" sz="quarter" idx="10"/>
          </p:nvPr>
        </p:nvSpPr>
        <p:spPr>
          <a:noFill/>
        </p:spPr>
        <p:txBody>
          <a:bodyPr/>
          <a:lstStyle/>
          <a:p>
            <a:fld id="{7F1CE090-53D5-4EF6-ACD6-57D9EE2C8A88}" type="slidenum">
              <a:rPr lang="en-US" smtClean="0"/>
              <a:pPr/>
              <a:t>3</a:t>
            </a:fld>
            <a:endParaRPr lang="en-US" smtClean="0"/>
          </a:p>
        </p:txBody>
      </p:sp>
      <p:pic>
        <p:nvPicPr>
          <p:cNvPr id="4100" name="Picture 1"/>
          <p:cNvPicPr>
            <a:picLocks noChangeArrowheads="1"/>
          </p:cNvPicPr>
          <p:nvPr/>
        </p:nvPicPr>
        <p:blipFill>
          <a:blip r:embed="rId2" cstate="print"/>
          <a:srcRect/>
          <a:stretch>
            <a:fillRect/>
          </a:stretch>
        </p:blipFill>
        <p:spPr bwMode="auto">
          <a:xfrm>
            <a:off x="0" y="5356225"/>
            <a:ext cx="9144000" cy="1517650"/>
          </a:xfrm>
          <a:prstGeom prst="rect">
            <a:avLst/>
          </a:prstGeom>
          <a:noFill/>
          <a:ln w="9525">
            <a:noFill/>
            <a:miter lim="800000"/>
            <a:headEnd/>
            <a:tailEnd/>
          </a:ln>
        </p:spPr>
      </p:pic>
      <p:sp>
        <p:nvSpPr>
          <p:cNvPr id="4101"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8376ADC0-1168-40E6-8289-C107AC8E68EE}" type="slidenum">
              <a:rPr lang="en-US" sz="1400">
                <a:solidFill>
                  <a:schemeClr val="tx1"/>
                </a:solidFill>
                <a:cs typeface="Arial" pitchFamily="34" charset="0"/>
              </a:rPr>
              <a:pPr algn="ctr"/>
              <a:t>3</a:t>
            </a:fld>
            <a:endParaRPr lang="en-US" sz="1400">
              <a:solidFill>
                <a:schemeClr val="tx1"/>
              </a:solidFill>
              <a:cs typeface="Arial" pitchFamily="34" charset="0"/>
            </a:endParaRPr>
          </a:p>
        </p:txBody>
      </p:sp>
      <p:pic>
        <p:nvPicPr>
          <p:cNvPr id="4102"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
        <p:nvSpPr>
          <p:cNvPr id="4103" name="Content Placeholder 7"/>
          <p:cNvSpPr>
            <a:spLocks noGrp="1"/>
          </p:cNvSpPr>
          <p:nvPr>
            <p:ph idx="1"/>
          </p:nvPr>
        </p:nvSpPr>
        <p:spPr/>
        <p:txBody>
          <a:bodyPr/>
          <a:lstStyle/>
          <a:p>
            <a:r>
              <a:rPr lang="en-CA" smtClean="0"/>
              <a:t>Read your quote</a:t>
            </a:r>
          </a:p>
          <a:p>
            <a:r>
              <a:rPr lang="en-CA" smtClean="0"/>
              <a:t>Find someone in the room with a different colour paper strip </a:t>
            </a:r>
          </a:p>
          <a:p>
            <a:r>
              <a:rPr lang="en-CA" smtClean="0"/>
              <a:t>Have a standing conversation about your two quotes and the implications for students who struggle with mathematics</a:t>
            </a:r>
          </a:p>
          <a:p>
            <a:r>
              <a:rPr lang="en-CA" smtClean="0"/>
              <a:t>The code at the top left of the paper is for the ‘Action’ part of this session</a:t>
            </a:r>
            <a:endParaRPr lang="en-U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indent="0"/>
            <a:r>
              <a:rPr lang="en-CA" smtClean="0"/>
              <a:t>Centres</a:t>
            </a:r>
            <a:endParaRPr lang="en-US" smtClean="0"/>
          </a:p>
        </p:txBody>
      </p:sp>
      <p:sp>
        <p:nvSpPr>
          <p:cNvPr id="5123" name="Content Placeholder 2"/>
          <p:cNvSpPr>
            <a:spLocks noGrp="1"/>
          </p:cNvSpPr>
          <p:nvPr>
            <p:ph idx="1"/>
          </p:nvPr>
        </p:nvSpPr>
        <p:spPr/>
        <p:txBody>
          <a:bodyPr/>
          <a:lstStyle/>
          <a:p>
            <a:r>
              <a:rPr lang="en-CA" smtClean="0"/>
              <a:t>Centre One (A and B)</a:t>
            </a:r>
          </a:p>
          <a:p>
            <a:pPr lvl="1"/>
            <a:r>
              <a:rPr lang="en-CA" smtClean="0"/>
              <a:t>Open problem</a:t>
            </a:r>
          </a:p>
          <a:p>
            <a:r>
              <a:rPr lang="en-CA" smtClean="0"/>
              <a:t>Centre Two (A and B) </a:t>
            </a:r>
          </a:p>
          <a:p>
            <a:pPr lvl="1"/>
            <a:r>
              <a:rPr lang="en-CA" smtClean="0"/>
              <a:t>CLIPS</a:t>
            </a:r>
          </a:p>
          <a:p>
            <a:r>
              <a:rPr lang="en-CA" smtClean="0"/>
              <a:t>Centre Three (A and B) </a:t>
            </a:r>
          </a:p>
          <a:p>
            <a:pPr lvl="1"/>
            <a:r>
              <a:rPr lang="en-CA" smtClean="0"/>
              <a:t>Investigating patterns</a:t>
            </a:r>
          </a:p>
          <a:p>
            <a:pPr lvl="1"/>
            <a:endParaRPr lang="en-CA" smtClean="0"/>
          </a:p>
          <a:p>
            <a:pPr lvl="1"/>
            <a:endParaRPr lang="en-US" smtClean="0"/>
          </a:p>
        </p:txBody>
      </p:sp>
      <p:sp>
        <p:nvSpPr>
          <p:cNvPr id="5124" name="Slide Number Placeholder 3"/>
          <p:cNvSpPr>
            <a:spLocks noGrp="1"/>
          </p:cNvSpPr>
          <p:nvPr>
            <p:ph type="sldNum" sz="quarter" idx="10"/>
          </p:nvPr>
        </p:nvSpPr>
        <p:spPr>
          <a:noFill/>
        </p:spPr>
        <p:txBody>
          <a:bodyPr/>
          <a:lstStyle/>
          <a:p>
            <a:fld id="{46E79492-F2A1-40D6-A7B2-610E51870434}" type="slidenum">
              <a:rPr lang="en-US" smtClean="0"/>
              <a:pPr/>
              <a:t>4</a:t>
            </a:fld>
            <a:endParaRPr lang="en-US" smtClean="0"/>
          </a:p>
        </p:txBody>
      </p:sp>
      <p:pic>
        <p:nvPicPr>
          <p:cNvPr id="5125"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CA" smtClean="0"/>
              <a:t>Table Groups</a:t>
            </a:r>
            <a:endParaRPr lang="en-US" smtClean="0"/>
          </a:p>
        </p:txBody>
      </p:sp>
      <p:sp>
        <p:nvSpPr>
          <p:cNvPr id="6147" name="Content Placeholder 2"/>
          <p:cNvSpPr>
            <a:spLocks noGrp="1"/>
          </p:cNvSpPr>
          <p:nvPr>
            <p:ph idx="1"/>
          </p:nvPr>
        </p:nvSpPr>
        <p:spPr/>
        <p:txBody>
          <a:bodyPr/>
          <a:lstStyle/>
          <a:p>
            <a:r>
              <a:rPr lang="en-CA" smtClean="0"/>
              <a:t>Return to your original table group and share your discussions with your colleagues</a:t>
            </a:r>
            <a:endParaRPr lang="en-US" smtClean="0"/>
          </a:p>
        </p:txBody>
      </p:sp>
      <p:sp>
        <p:nvSpPr>
          <p:cNvPr id="6148" name="Slide Number Placeholder 3"/>
          <p:cNvSpPr>
            <a:spLocks noGrp="1"/>
          </p:cNvSpPr>
          <p:nvPr>
            <p:ph type="sldNum" sz="quarter" idx="10"/>
          </p:nvPr>
        </p:nvSpPr>
        <p:spPr>
          <a:noFill/>
        </p:spPr>
        <p:txBody>
          <a:bodyPr/>
          <a:lstStyle/>
          <a:p>
            <a:fld id="{BB17457B-5E38-4BE8-8FD1-1D15427239EB}" type="slidenum">
              <a:rPr lang="en-US" smtClean="0"/>
              <a:pPr/>
              <a:t>5</a:t>
            </a:fld>
            <a:endParaRPr lang="en-US" smtClean="0"/>
          </a:p>
        </p:txBody>
      </p:sp>
      <p:pic>
        <p:nvPicPr>
          <p:cNvPr id="6149"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457200"/>
            <a:ext cx="1157288" cy="1447800"/>
          </a:xfrm>
          <a:prstGeom prst="rect">
            <a:avLst/>
          </a:prstGeom>
          <a:noFill/>
          <a:ln w="9525">
            <a:noFill/>
            <a:miter lim="800000"/>
            <a:headEnd/>
            <a:tailEnd/>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indent="0"/>
            <a:r>
              <a:rPr lang="en-CA" smtClean="0"/>
              <a:t>What did we learn?</a:t>
            </a:r>
            <a:endParaRPr lang="en-US" smtClean="0"/>
          </a:p>
        </p:txBody>
      </p:sp>
      <p:sp>
        <p:nvSpPr>
          <p:cNvPr id="7171" name="Content Placeholder 2"/>
          <p:cNvSpPr>
            <a:spLocks noGrp="1"/>
          </p:cNvSpPr>
          <p:nvPr>
            <p:ph idx="1"/>
          </p:nvPr>
        </p:nvSpPr>
        <p:spPr/>
        <p:txBody>
          <a:bodyPr/>
          <a:lstStyle/>
          <a:p>
            <a:r>
              <a:rPr lang="en-CA" smtClean="0"/>
              <a:t>How will these resources help us address the needs of students who are struggling in mathematics?</a:t>
            </a:r>
            <a:endParaRPr lang="en-US" b="1" u="sng" smtClean="0"/>
          </a:p>
          <a:p>
            <a:r>
              <a:rPr lang="en-CA" smtClean="0"/>
              <a:t>How might we be able to implement these resources in our classrooms?</a:t>
            </a:r>
            <a:endParaRPr lang="en-US" b="1" u="sng" smtClean="0"/>
          </a:p>
          <a:p>
            <a:endParaRPr lang="en-US" b="1" u="sng" smtClean="0"/>
          </a:p>
          <a:p>
            <a:endParaRPr lang="en-US" smtClean="0"/>
          </a:p>
        </p:txBody>
      </p:sp>
      <p:sp>
        <p:nvSpPr>
          <p:cNvPr id="7172" name="Slide Number Placeholder 3"/>
          <p:cNvSpPr>
            <a:spLocks noGrp="1"/>
          </p:cNvSpPr>
          <p:nvPr>
            <p:ph type="sldNum" sz="quarter" idx="10"/>
          </p:nvPr>
        </p:nvSpPr>
        <p:spPr>
          <a:noFill/>
        </p:spPr>
        <p:txBody>
          <a:bodyPr/>
          <a:lstStyle/>
          <a:p>
            <a:fld id="{888772B6-3D4E-4D27-AC08-68D4C0C7343A}" type="slidenum">
              <a:rPr lang="en-US" smtClean="0"/>
              <a:pPr/>
              <a:t>6</a:t>
            </a:fld>
            <a:endParaRPr lang="en-US" smtClean="0"/>
          </a:p>
        </p:txBody>
      </p:sp>
      <p:pic>
        <p:nvPicPr>
          <p:cNvPr id="7173"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Guess my Rule! </a:t>
            </a:r>
          </a:p>
        </p:txBody>
      </p:sp>
      <p:sp>
        <p:nvSpPr>
          <p:cNvPr id="8195" name="Content Placeholder 2"/>
          <p:cNvSpPr>
            <a:spLocks noGrp="1"/>
          </p:cNvSpPr>
          <p:nvPr>
            <p:ph idx="1"/>
          </p:nvPr>
        </p:nvSpPr>
        <p:spPr/>
        <p:txBody>
          <a:bodyPr/>
          <a:lstStyle/>
          <a:p>
            <a:endParaRPr lang="en-US" sz="2800" smtClean="0"/>
          </a:p>
          <a:p>
            <a:endParaRPr lang="en-US" sz="2800" smtClean="0"/>
          </a:p>
          <a:p>
            <a:pPr>
              <a:buFont typeface="Arial" pitchFamily="34" charset="0"/>
              <a:buNone/>
            </a:pPr>
            <a:endParaRPr lang="en-US" sz="2800" smtClean="0"/>
          </a:p>
          <a:p>
            <a:endParaRPr lang="en-US" sz="2800" smtClean="0"/>
          </a:p>
          <a:p>
            <a:endParaRPr lang="en-US" sz="2800" smtClean="0"/>
          </a:p>
          <a:p>
            <a:pPr>
              <a:buFont typeface="Arial" pitchFamily="34" charset="0"/>
              <a:buNone/>
            </a:pPr>
            <a:r>
              <a:rPr lang="en-US" sz="2800" smtClean="0"/>
              <a:t>Given only position #2, determine my pattern rule?</a:t>
            </a:r>
          </a:p>
          <a:p>
            <a:pPr>
              <a:buFont typeface="Arial" pitchFamily="34" charset="0"/>
              <a:buNone/>
            </a:pPr>
            <a:r>
              <a:rPr lang="en-US" sz="2800" smtClean="0"/>
              <a:t>After some individual think time, share as a table.</a:t>
            </a:r>
          </a:p>
        </p:txBody>
      </p:sp>
      <p:sp>
        <p:nvSpPr>
          <p:cNvPr id="8196" name="Slide Number Placeholder 3"/>
          <p:cNvSpPr>
            <a:spLocks noGrp="1"/>
          </p:cNvSpPr>
          <p:nvPr>
            <p:ph type="sldNum" sz="quarter" idx="10"/>
          </p:nvPr>
        </p:nvSpPr>
        <p:spPr>
          <a:noFill/>
        </p:spPr>
        <p:txBody>
          <a:bodyPr/>
          <a:lstStyle/>
          <a:p>
            <a:fld id="{BE5C4EE7-7EFA-4DE2-9F50-6608215D8249}" type="slidenum">
              <a:rPr lang="en-US" smtClean="0"/>
              <a:pPr/>
              <a:t>7</a:t>
            </a:fld>
            <a:endParaRPr lang="en-US" smtClean="0"/>
          </a:p>
        </p:txBody>
      </p:sp>
      <p:sp>
        <p:nvSpPr>
          <p:cNvPr id="8197" name="Rectangle 2"/>
          <p:cNvSpPr>
            <a:spLocks noChangeArrowheads="1"/>
          </p:cNvSpPr>
          <p:nvPr/>
        </p:nvSpPr>
        <p:spPr bwMode="auto">
          <a:xfrm>
            <a:off x="3810000" y="15240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198" name="Rectangle 2"/>
          <p:cNvSpPr>
            <a:spLocks noChangeArrowheads="1"/>
          </p:cNvSpPr>
          <p:nvPr/>
        </p:nvSpPr>
        <p:spPr bwMode="auto">
          <a:xfrm>
            <a:off x="4114800" y="15240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199" name="Rectangle 2"/>
          <p:cNvSpPr>
            <a:spLocks noChangeArrowheads="1"/>
          </p:cNvSpPr>
          <p:nvPr/>
        </p:nvSpPr>
        <p:spPr bwMode="auto">
          <a:xfrm>
            <a:off x="3810000" y="19812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200" name="Rectangle 2"/>
          <p:cNvSpPr>
            <a:spLocks noChangeArrowheads="1"/>
          </p:cNvSpPr>
          <p:nvPr/>
        </p:nvSpPr>
        <p:spPr bwMode="auto">
          <a:xfrm>
            <a:off x="4114800" y="19812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201" name="Rectangle 2"/>
          <p:cNvSpPr>
            <a:spLocks noChangeArrowheads="1"/>
          </p:cNvSpPr>
          <p:nvPr/>
        </p:nvSpPr>
        <p:spPr bwMode="auto">
          <a:xfrm>
            <a:off x="4419600" y="19812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202" name="Rectangle 2"/>
          <p:cNvSpPr>
            <a:spLocks noChangeArrowheads="1"/>
          </p:cNvSpPr>
          <p:nvPr/>
        </p:nvSpPr>
        <p:spPr bwMode="auto">
          <a:xfrm>
            <a:off x="3505200" y="19812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203" name="Rectangle 2"/>
          <p:cNvSpPr>
            <a:spLocks noChangeArrowheads="1"/>
          </p:cNvSpPr>
          <p:nvPr/>
        </p:nvSpPr>
        <p:spPr bwMode="auto">
          <a:xfrm>
            <a:off x="3810000" y="24384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204" name="Rectangle 2"/>
          <p:cNvSpPr>
            <a:spLocks noChangeArrowheads="1"/>
          </p:cNvSpPr>
          <p:nvPr/>
        </p:nvSpPr>
        <p:spPr bwMode="auto">
          <a:xfrm>
            <a:off x="4114800" y="2438400"/>
            <a:ext cx="266700" cy="274638"/>
          </a:xfrm>
          <a:prstGeom prst="rect">
            <a:avLst/>
          </a:prstGeom>
          <a:solidFill>
            <a:srgbClr val="FF0000"/>
          </a:solidFill>
          <a:ln w="9525">
            <a:solidFill>
              <a:srgbClr val="000000"/>
            </a:solidFill>
            <a:miter lim="800000"/>
            <a:headEnd/>
            <a:tailEnd/>
          </a:ln>
        </p:spPr>
        <p:txBody>
          <a:bodyPr/>
          <a:lstStyle/>
          <a:p>
            <a:endParaRPr lang="en-US"/>
          </a:p>
        </p:txBody>
      </p:sp>
      <p:sp>
        <p:nvSpPr>
          <p:cNvPr id="8205" name="Text Box 3"/>
          <p:cNvSpPr txBox="1">
            <a:spLocks noChangeArrowheads="1"/>
          </p:cNvSpPr>
          <p:nvPr/>
        </p:nvSpPr>
        <p:spPr bwMode="auto">
          <a:xfrm>
            <a:off x="3886200" y="2971800"/>
            <a:ext cx="434975" cy="627063"/>
          </a:xfrm>
          <a:prstGeom prst="rect">
            <a:avLst/>
          </a:prstGeom>
          <a:solidFill>
            <a:srgbClr val="FFFFFF"/>
          </a:solidFill>
          <a:ln w="9525">
            <a:solidFill>
              <a:srgbClr val="000000"/>
            </a:solidFill>
            <a:miter lim="800000"/>
            <a:headEnd/>
            <a:tailEnd/>
          </a:ln>
        </p:spPr>
        <p:txBody>
          <a:bodyPr>
            <a:spAutoFit/>
          </a:bodyPr>
          <a:lstStyle/>
          <a:p>
            <a:pPr>
              <a:spcAft>
                <a:spcPts val="1000"/>
              </a:spcAft>
            </a:pPr>
            <a:r>
              <a:rPr lang="en-US" sz="3600">
                <a:latin typeface="Calibri" pitchFamily="34" charset="0"/>
              </a:rPr>
              <a:t>2</a:t>
            </a:r>
            <a:endParaRPr lang="en-US"/>
          </a:p>
        </p:txBody>
      </p:sp>
      <p:pic>
        <p:nvPicPr>
          <p:cNvPr id="8206"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315200" y="381000"/>
            <a:ext cx="1157288" cy="1447800"/>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Guess my Rule!</a:t>
            </a:r>
          </a:p>
        </p:txBody>
      </p:sp>
      <p:sp>
        <p:nvSpPr>
          <p:cNvPr id="9219" name="Content Placeholder 2"/>
          <p:cNvSpPr>
            <a:spLocks noGrp="1"/>
          </p:cNvSpPr>
          <p:nvPr>
            <p:ph idx="1"/>
          </p:nvPr>
        </p:nvSpPr>
        <p:spPr/>
        <p:txBody>
          <a:bodyPr/>
          <a:lstStyle/>
          <a:p>
            <a:r>
              <a:rPr lang="en-US" smtClean="0"/>
              <a:t>What mathematics came out of this problem?</a:t>
            </a:r>
          </a:p>
          <a:p>
            <a:r>
              <a:rPr lang="en-US" smtClean="0"/>
              <a:t>Did this problem further our goal to discuss the big ideas of:</a:t>
            </a:r>
          </a:p>
          <a:p>
            <a:pPr lvl="1"/>
            <a:r>
              <a:rPr lang="en-US" smtClean="0"/>
              <a:t>Multiplicative thinking</a:t>
            </a:r>
          </a:p>
          <a:p>
            <a:pPr lvl="1"/>
            <a:r>
              <a:rPr lang="en-US" smtClean="0"/>
              <a:t>Generalizations</a:t>
            </a:r>
          </a:p>
        </p:txBody>
      </p:sp>
      <p:sp>
        <p:nvSpPr>
          <p:cNvPr id="9220" name="Slide Number Placeholder 3"/>
          <p:cNvSpPr>
            <a:spLocks noGrp="1"/>
          </p:cNvSpPr>
          <p:nvPr>
            <p:ph type="sldNum" sz="quarter" idx="10"/>
          </p:nvPr>
        </p:nvSpPr>
        <p:spPr>
          <a:noFill/>
        </p:spPr>
        <p:txBody>
          <a:bodyPr/>
          <a:lstStyle/>
          <a:p>
            <a:fld id="{6C0FAC69-8004-4834-8773-DE34D2BC935D}" type="slidenum">
              <a:rPr lang="en-US" smtClean="0"/>
              <a:pPr/>
              <a:t>8</a:t>
            </a:fld>
            <a:endParaRPr lang="en-US" smtClean="0"/>
          </a:p>
        </p:txBody>
      </p:sp>
      <p:pic>
        <p:nvPicPr>
          <p:cNvPr id="9221" name="Picture 2" descr="C:\Documents and Settings\d.wines\Desktop\Beach Images\Beach &amp; Water (A - B)\Beach Chair 05.wmf"/>
          <p:cNvPicPr>
            <a:picLocks noChangeAspect="1" noChangeArrowheads="1"/>
          </p:cNvPicPr>
          <p:nvPr/>
        </p:nvPicPr>
        <p:blipFill>
          <a:blip r:embed="rId2" cstate="print"/>
          <a:srcRect/>
          <a:stretch>
            <a:fillRect/>
          </a:stretch>
        </p:blipFill>
        <p:spPr bwMode="auto">
          <a:xfrm>
            <a:off x="7315200" y="381000"/>
            <a:ext cx="1157288" cy="144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title"/>
          </p:nvPr>
        </p:nvSpPr>
        <p:spPr/>
        <p:txBody>
          <a:bodyPr rIns="132080"/>
          <a:lstStyle/>
          <a:p>
            <a:pPr indent="0" eaLnBrk="1" hangingPunct="1"/>
            <a:r>
              <a:rPr lang="en-US" smtClean="0"/>
              <a:t>Our Learning Goals</a:t>
            </a:r>
            <a:br>
              <a:rPr lang="en-US" smtClean="0"/>
            </a:br>
            <a:r>
              <a:rPr lang="en-US" smtClean="0"/>
              <a:t>(Did we meet them?)</a:t>
            </a:r>
          </a:p>
        </p:txBody>
      </p:sp>
      <p:sp>
        <p:nvSpPr>
          <p:cNvPr id="10243" name="Rectangle 4"/>
          <p:cNvSpPr>
            <a:spLocks noGrp="1" noChangeArrowheads="1"/>
          </p:cNvSpPr>
          <p:nvPr>
            <p:ph idx="1"/>
          </p:nvPr>
        </p:nvSpPr>
        <p:spPr/>
        <p:txBody>
          <a:bodyPr rIns="132080"/>
          <a:lstStyle/>
          <a:p>
            <a:r>
              <a:rPr lang="en-CA" smtClean="0"/>
              <a:t>to investigate resources and instructional approaches to support students who struggle in patterning and algebra</a:t>
            </a:r>
            <a:endParaRPr lang="en-US" smtClean="0"/>
          </a:p>
          <a:p>
            <a:r>
              <a:rPr lang="en-CA" smtClean="0"/>
              <a:t>to deepen our understanding of multiplicative thinking, generalizations and multiple representations </a:t>
            </a:r>
            <a:endParaRPr lang="en-US" smtClean="0"/>
          </a:p>
        </p:txBody>
      </p:sp>
      <p:sp>
        <p:nvSpPr>
          <p:cNvPr id="10244" name="Slide Number Placeholder 3"/>
          <p:cNvSpPr>
            <a:spLocks noGrp="1"/>
          </p:cNvSpPr>
          <p:nvPr>
            <p:ph type="sldNum" sz="quarter" idx="10"/>
          </p:nvPr>
        </p:nvSpPr>
        <p:spPr>
          <a:noFill/>
        </p:spPr>
        <p:txBody>
          <a:bodyPr/>
          <a:lstStyle/>
          <a:p>
            <a:fld id="{73EF54B8-DA3D-477C-8DE6-747F9DCB48D8}" type="slidenum">
              <a:rPr lang="en-US" smtClean="0"/>
              <a:pPr/>
              <a:t>9</a:t>
            </a:fld>
            <a:endParaRPr lang="en-US" smtClean="0"/>
          </a:p>
        </p:txBody>
      </p:sp>
      <p:pic>
        <p:nvPicPr>
          <p:cNvPr id="10245" name="Picture 1"/>
          <p:cNvPicPr>
            <a:picLocks noChangeArrowheads="1"/>
          </p:cNvPicPr>
          <p:nvPr/>
        </p:nvPicPr>
        <p:blipFill>
          <a:blip r:embed="rId2" cstate="print"/>
          <a:srcRect/>
          <a:stretch>
            <a:fillRect/>
          </a:stretch>
        </p:blipFill>
        <p:spPr bwMode="auto">
          <a:xfrm>
            <a:off x="0" y="5356225"/>
            <a:ext cx="9144000" cy="1517650"/>
          </a:xfrm>
          <a:prstGeom prst="rect">
            <a:avLst/>
          </a:prstGeom>
          <a:noFill/>
          <a:ln w="9525">
            <a:noFill/>
            <a:miter lim="800000"/>
            <a:headEnd/>
            <a:tailEnd/>
          </a:ln>
        </p:spPr>
      </p:pic>
      <p:sp>
        <p:nvSpPr>
          <p:cNvPr id="10246"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57EAFFCC-A79A-4BF8-A69F-A92AE7B814C0}" type="slidenum">
              <a:rPr lang="en-US" sz="1400">
                <a:solidFill>
                  <a:schemeClr val="tx1"/>
                </a:solidFill>
                <a:cs typeface="Arial" pitchFamily="34" charset="0"/>
              </a:rPr>
              <a:pPr algn="ctr"/>
              <a:t>9</a:t>
            </a:fld>
            <a:endParaRPr lang="en-US" sz="1400">
              <a:solidFill>
                <a:schemeClr val="tx1"/>
              </a:solidFill>
              <a:cs typeface="Arial" pitchFamily="34" charset="0"/>
            </a:endParaRPr>
          </a:p>
        </p:txBody>
      </p:sp>
      <p:pic>
        <p:nvPicPr>
          <p:cNvPr id="10247" name="Picture 2" descr="C:\Documents and Settings\d.wines\Desktop\Beach Images\Beach &amp; Water (A - B)\Beach Chair 05.wmf"/>
          <p:cNvPicPr>
            <a:picLocks noChangeAspect="1" noChangeArrowheads="1"/>
          </p:cNvPicPr>
          <p:nvPr/>
        </p:nvPicPr>
        <p:blipFill>
          <a:blip r:embed="rId3" cstate="print"/>
          <a:srcRect/>
          <a:stretch>
            <a:fillRect/>
          </a:stretch>
        </p:blipFill>
        <p:spPr bwMode="auto">
          <a:xfrm>
            <a:off x="7620000" y="381000"/>
            <a:ext cx="1157288" cy="1447800"/>
          </a:xfrm>
          <a:prstGeom prst="rect">
            <a:avLst/>
          </a:prstGeom>
          <a:noFill/>
          <a:ln w="9525">
            <a:noFill/>
            <a:miter lim="800000"/>
            <a:headEnd/>
            <a:tailEnd/>
          </a:ln>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5&quot;&gt;&lt;property id=&quot;20148&quot; value=&quot;5&quot;/&gt;&lt;property id=&quot;20300&quot; value=&quot;Slide 3 - &amp;quot;Standing Conversations&amp;quot;&quot;/&gt;&lt;property id=&quot;20307&quot; value=&quot;262&quot;/&gt;&lt;/object&gt;&lt;object type=&quot;3&quot; unique_id=&quot;10006&quot;&gt;&lt;property id=&quot;20148&quot; value=&quot;5&quot;/&gt;&lt;property id=&quot;20300&quot; value=&quot;Slide 4 - &amp;quot;Centres&amp;quot;&quot;/&gt;&lt;property id=&quot;20307&quot; value=&quot;263&quot;/&gt;&lt;/object&gt;&lt;object type=&quot;3&quot; unique_id=&quot;10007&quot;&gt;&lt;property id=&quot;20148&quot; value=&quot;5&quot;/&gt;&lt;property id=&quot;20300&quot; value=&quot;Slide 6 - &amp;quot;What did we learn?&amp;quot;&quot;/&gt;&lt;property id=&quot;20307&quot; value=&quot;264&quot;/&gt;&lt;/object&gt;&lt;object type=&quot;3&quot; unique_id=&quot;10056&quot;&gt;&lt;property id=&quot;20148&quot; value=&quot;5&quot;/&gt;&lt;property id=&quot;20300&quot; value=&quot;Slide 5 - &amp;quot;Table Groups&amp;quot;&quot;/&gt;&lt;property id=&quot;20307&quot; value=&quot;266&quot;/&gt;&lt;/object&gt;&lt;object type=&quot;3&quot; unique_id=&quot;10057&quot;&gt;&lt;property id=&quot;20148&quot; value=&quot;5&quot;/&gt;&lt;property id=&quot;20300&quot; value=&quot;Slide 11&quot;/&gt;&lt;property id=&quot;20307&quot; value=&quot;265&quot;/&gt;&lt;/object&gt;&lt;object type=&quot;3&quot; unique_id=&quot;10074&quot;&gt;&lt;property id=&quot;20148&quot; value=&quot;5&quot;/&gt;&lt;property id=&quot;20300&quot; value=&quot;Slide 1 - &amp;quot;Math CAMPPP 2011&amp;quot;&quot;/&gt;&lt;property id=&quot;20307&quot; value=&quot;267&quot;/&gt;&lt;/object&gt;&lt;object type=&quot;3&quot; unique_id=&quot;10075&quot;&gt;&lt;property id=&quot;20148&quot; value=&quot;5&quot;/&gt;&lt;property id=&quot;20300&quot; value=&quot;Slide 2 - &amp;quot;Patterning and Algebra&amp;#x0D;&amp;#x0A;Breakout 4&amp;quot;&quot;/&gt;&lt;property id=&quot;20307&quot; value=&quot;268&quot;/&gt;&lt;/object&gt;&lt;object type=&quot;3&quot; unique_id=&quot;10112&quot;&gt;&lt;property id=&quot;20148&quot; value=&quot;5&quot;/&gt;&lt;property id=&quot;20300&quot; value=&quot;Slide 7 - &amp;quot;Guess my Rule! &amp;quot;&quot;/&gt;&lt;property id=&quot;20307&quot; value=&quot;271&quot;/&gt;&lt;/object&gt;&lt;object type=&quot;3&quot; unique_id=&quot;10113&quot;&gt;&lt;property id=&quot;20148&quot; value=&quot;5&quot;/&gt;&lt;property id=&quot;20300&quot; value=&quot;Slide 8 - &amp;quot;Guess my Rule!&amp;quot;&quot;/&gt;&lt;property id=&quot;20307&quot; value=&quot;272&quot;/&gt;&lt;/object&gt;&lt;object type=&quot;3&quot; unique_id=&quot;10114&quot;&gt;&lt;property id=&quot;20148&quot; value=&quot;5&quot;/&gt;&lt;property id=&quot;20300&quot; value=&quot;Slide 9 - &amp;quot;Our Learning Goals&amp;#x0D;&amp;#x0A;(Did we meet them?)&amp;quot;&quot;/&gt;&lt;property id=&quot;20307&quot; value=&quot;270&quot;/&gt;&lt;/object&gt;&lt;object type=&quot;3&quot; unique_id=&quot;10115&quot;&gt;&lt;property id=&quot;20148&quot; value=&quot;5&quot;/&gt;&lt;property id=&quot;20300&quot; value=&quot;Slide 10 - &amp;quot;What did we learn?&amp;quot;&quot;/&gt;&lt;property id=&quot;20307&quot; value=&quot;269&quot;/&gt;&lt;/object&gt;&lt;/object&gt;&lt;/object&gt;&lt;/database&gt;"/>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562</TotalTime>
  <Pages>0</Pages>
  <Words>500</Words>
  <Characters>0</Characters>
  <Application>Microsoft Office PowerPoint</Application>
  <PresentationFormat>On-screen Show (4:3)</PresentationFormat>
  <Lines>0</Lines>
  <Paragraphs>62</Paragraphs>
  <Slides>11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ヒラギノ角ゴ ProN W3</vt:lpstr>
      <vt:lpstr>ＭＳ Ｐゴシック</vt:lpstr>
      <vt:lpstr>Tahoma</vt:lpstr>
      <vt:lpstr>Calibri</vt:lpstr>
      <vt:lpstr>2_Default Design</vt:lpstr>
      <vt:lpstr>Math CAMPPP 2011</vt:lpstr>
      <vt:lpstr>Patterning and Algebra Breakout 4</vt:lpstr>
      <vt:lpstr>Standing Conversations</vt:lpstr>
      <vt:lpstr>Centres</vt:lpstr>
      <vt:lpstr>Table Groups</vt:lpstr>
      <vt:lpstr>What did we learn?</vt:lpstr>
      <vt:lpstr>Guess my Rule! </vt:lpstr>
      <vt:lpstr>Guess my Rule!</vt:lpstr>
      <vt:lpstr>Our Learning Goals (Did we meet them?)</vt:lpstr>
      <vt:lpstr>What did we learn?</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d.wines</cp:lastModifiedBy>
  <cp:revision>17</cp:revision>
  <dcterms:modified xsi:type="dcterms:W3CDTF">2011-08-19T14:57:21Z</dcterms:modified>
</cp:coreProperties>
</file>